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850" r:id="rId1"/>
  </p:sldMasterIdLst>
  <p:notesMasterIdLst>
    <p:notesMasterId r:id="rId20"/>
  </p:notesMasterIdLst>
  <p:handoutMasterIdLst>
    <p:handoutMasterId r:id="rId21"/>
  </p:handoutMasterIdLst>
  <p:sldIdLst>
    <p:sldId id="1719" r:id="rId2"/>
    <p:sldId id="1856" r:id="rId3"/>
    <p:sldId id="1890" r:id="rId4"/>
    <p:sldId id="2240" r:id="rId5"/>
    <p:sldId id="1906" r:id="rId6"/>
    <p:sldId id="1861" r:id="rId7"/>
    <p:sldId id="1907" r:id="rId8"/>
    <p:sldId id="1893" r:id="rId9"/>
    <p:sldId id="2242" r:id="rId10"/>
    <p:sldId id="2243" r:id="rId11"/>
    <p:sldId id="1857" r:id="rId12"/>
    <p:sldId id="1670" r:id="rId13"/>
    <p:sldId id="1895" r:id="rId14"/>
    <p:sldId id="2244" r:id="rId15"/>
    <p:sldId id="2249" r:id="rId16"/>
    <p:sldId id="2248" r:id="rId17"/>
    <p:sldId id="1903" r:id="rId18"/>
    <p:sldId id="1862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19"/>
            <p14:sldId id="1856"/>
            <p14:sldId id="1890"/>
            <p14:sldId id="2240"/>
            <p14:sldId id="1906"/>
            <p14:sldId id="1861"/>
            <p14:sldId id="1907"/>
            <p14:sldId id="1893"/>
            <p14:sldId id="2242"/>
            <p14:sldId id="2243"/>
            <p14:sldId id="1857"/>
            <p14:sldId id="1670"/>
            <p14:sldId id="1895"/>
            <p14:sldId id="2244"/>
            <p14:sldId id="2249"/>
            <p14:sldId id="2248"/>
            <p14:sldId id="1903"/>
            <p14:sldId id="18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D0DAF1"/>
    <a:srgbClr val="0078D4"/>
    <a:srgbClr val="1A1A1A"/>
    <a:srgbClr val="00BCF2"/>
    <a:srgbClr val="40CDF5"/>
    <a:srgbClr val="40587C"/>
    <a:srgbClr val="00B0E3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64" autoAdjust="0"/>
  </p:normalViewPr>
  <p:slideViewPr>
    <p:cSldViewPr snapToGrid="0">
      <p:cViewPr varScale="1">
        <p:scale>
          <a:sx n="76" d="100"/>
          <a:sy n="76" d="100"/>
        </p:scale>
        <p:origin x="19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0" d="100"/>
          <a:sy n="240" d="100"/>
        </p:scale>
        <p:origin x="534" y="-47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DDC-611C-4FBE-B231-07AA3559C3B4}" type="datetime8">
              <a:rPr lang="en-US" smtClean="0">
                <a:latin typeface="Segoe UI" pitchFamily="34" charset="0"/>
              </a:rPr>
              <a:t>9/15/2025 9:44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A97CD4C-B3D8-4975-AE7D-A9A9ABAD507A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sp/800-145/fina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dirty="0">
                <a:solidFill>
                  <a:srgbClr val="2061B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 (Body)"/>
              </a:rPr>
              <a:t>https://learn.microsoft.com/training/paths/microsoft-azure-fundamentals-describe-cloud-concepts/</a:t>
            </a:r>
          </a:p>
          <a:p>
            <a:endParaRPr lang="en-US" sz="9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The notes section of the PPT will call out any free Learn sandbox exercises available and provide direct links that can be shared with students.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B6BB1E-13C5-4C20-BF2D-887D6039BCEF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consumption-based model brings with it many benefits, including: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need to purchase and manage costly infrastructure that may or may not be used to its full extent.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pay for additional resources when they are needed.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stop paying for resources that are no longer needed.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DE44FAD-A05D-4E5C-88C7-CD884B9A721D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58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9F60A62-4035-476C-ACD6-77781131797D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8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https://learn.microsoft.com/training/modules/describe-benefits-use-cloud-services/2-high-availability-scalability-cloud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https://learn.microsoft.com/training/modules/describe-benefits-use-cloud-services/3-reliability-predictability-cloud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https://learn.microsoft.com/training/modules/describe-benefits-use-cloud-services/4-security-governance-cloud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https://learn.microsoft.com/training/modules/describe-benefits-use-cloud-services/5-manageability-cloud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92A6D62-06E0-4609-808C-4BE4432653F5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https://learn.microsoft.com/training/modules/describe-cloud-service-types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7927B4-1FF0-49E0-8286-ACBCEB1E77F0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81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https://learn.microsoft.com/training/modules/describe-cloud-service-types/2-describe-infrastructure-service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IaaS,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https://azure.microsoft.com/resources/cloud-computing-dictionary/what-is-iaas/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basic cloud computing services category.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pay-as-you-go IT infrastructure by renting servers, virtual machines, storage, networks, and operating systems from a cloud provider.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Instant computing infrastructure, provisioned and managed over the internet.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FD42E31-1AB7-4A76-A37A-1B5ABD0A2B94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4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https://learn.microsoft.com/training/modules/describe-cloud-service-types/3-describe-platform-service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PaaS,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https://azure.microsoft.com/resources/cloud-computing-dictionary/what-is-paas/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an environment for building, testing, and deploying software applications.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 create applications quickly, without focusing on managing underlying infrastructure.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E829888-F0FD-4914-93EF-36AF9A992AC9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22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https://learn.microsoft.com/training/modules/describe-cloud-service-types/4-describe-software-service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Common usage scenarios: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Microsoft SaaS services include Microsoft Office 365, Skype, and Microsoft Dynamics CRM Online.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SaaS,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https://azure.microsoft.com/resources/cloud-computing-dictionary/what-is-saas/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A5EA8C1-60C8-4B30-9051-7568CB777DD7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23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https://learn.microsoft.com/training/modules/describe-cloud-compute/4-describe-shared-responsibility-model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r>
              <a:rPr lang="en-US" sz="900" dirty="0"/>
              <a:t>IaaS, PaaS, and SaaS have dedicated topics, coming up. </a:t>
            </a:r>
          </a:p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17916-DC52-4586-A62F-F91A4093A9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9/15/2025 9:44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31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01C500F-9B3E-4290-9B9E-1261A371F5E6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91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D038E80-5A0B-42C9-8EF5-20D5FDD4543A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33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DA5498-1BA8-42E2-BF24-970D535CD7E7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https://learn.microsoft.com/training/modules/describe-cloud-compute/3-what-cloud-compute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+mn-l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computing is: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model for enabling on-demand access to a shared pool of configurable computing resources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servers, network, storage, applications, and services.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Ubiquitous, convenient, on-demand network access.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Rapidly provisioned and released with minimal management effort or service provider interaction.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Definitions can be found at: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hlinkClick r:id="rId3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NIST definition - https://csrc.nist.gov/publications/detail/sp/800-145/final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28CCCB-5AC6-42E2-9EBE-0BD71AB1012A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1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Owned and operated by the organization that uses cloud resources.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create a cloud environment in their datacenter.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 access to compute resources provided to users within the organization.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are responsible for operating the services they provide.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C8F1E90-FAC7-4AC5-A8B0-B39F5EEB76F6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3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public, private, and hybrid clouds? - https://azure.microsoft.com/resources/cloud-computing-dictionary/what-are-private-public-hybrid-clouds/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0C68561-265A-4CFA-82C0-8F6741715024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11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11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 cloud models have the following characteristics: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location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Specific resources are run or used in a public cloud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 are run or used in a private cloud.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and efficiency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Hybrid cloud models allow an organization to leverage some of the benefits of cost, efficiency, and scale that are available with a public cloud model.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Organizations retain management control in private clouds.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Technical skills are still required to maintain the private cloud and ensure both cloud models can operate together.</a:t>
            </a:r>
          </a:p>
          <a:p>
            <a:pPr algn="l"/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A94334-184A-4297-981D-5507F1100F3B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678B03A-D38A-4B1C-AB5B-DA7D3EA5BCD2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Capital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physical infrastructure upfront.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upfront cost, but the value of your investment reduces over 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services or products as needed.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billed immediately.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 in the same year.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cost, pay-as-you-use.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3BA3A1C-AE6D-43F8-BDDA-372FC880022B}" type="datetime8">
              <a:rPr lang="en-US" smtClean="0"/>
              <a:t>9/15/2025 9:44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9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451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0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9779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39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944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12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19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68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64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799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9" r:id="rId3"/>
    <p:sldLayoutId id="2147484860" r:id="rId4"/>
    <p:sldLayoutId id="2147484861" r:id="rId5"/>
    <p:sldLayoutId id="2147484863" r:id="rId6"/>
    <p:sldLayoutId id="2147484865" r:id="rId7"/>
    <p:sldLayoutId id="2147484869" r:id="rId8"/>
    <p:sldLayoutId id="2147484873" r:id="rId9"/>
    <p:sldLayoutId id="2147484879" r:id="rId10"/>
    <p:sldLayoutId id="2147484881" r:id="rId11"/>
    <p:sldLayoutId id="2147484889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912" y="2813447"/>
            <a:ext cx="5686955" cy="1846659"/>
          </a:xfrm>
        </p:spPr>
        <p:txBody>
          <a:bodyPr/>
          <a:lstStyle/>
          <a:p>
            <a:r>
              <a:rPr lang="en-US" dirty="0"/>
              <a:t>AZ-900T00</a:t>
            </a:r>
            <a:br>
              <a:rPr lang="en-US" dirty="0"/>
            </a:br>
            <a:r>
              <a:rPr lang="en-US" dirty="0"/>
              <a:t>Learning path 01: </a:t>
            </a:r>
            <a:br>
              <a:rPr lang="en-US" dirty="0"/>
            </a:br>
            <a:r>
              <a:rPr lang="en-US" dirty="0"/>
              <a:t>Cloud concepts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CFFFB52-B78C-F640-CF16-1B607BC0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C7BC6F0-AAA3-1E2B-6D99-6CC8C9EC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0" y="585216"/>
            <a:ext cx="11011602" cy="369332"/>
          </a:xfrm>
        </p:spPr>
        <p:txBody>
          <a:bodyPr/>
          <a:lstStyle/>
          <a:p>
            <a:r>
              <a:rPr lang="en-US" dirty="0"/>
              <a:t>Consumption-based model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26AD2B7-538A-49EE-CF99-333B0586B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677108"/>
          </a:xfrm>
        </p:spPr>
        <p:txBody>
          <a:bodyPr/>
          <a:lstStyle/>
          <a:p>
            <a:r>
              <a:rPr lang="en-US" sz="2200" b="0" i="0" dirty="0">
                <a:effectLst/>
                <a:latin typeface="+mn-lt"/>
              </a:rPr>
              <a:t>Cloud service providers operate on a </a:t>
            </a:r>
            <a:r>
              <a:rPr lang="en-US" sz="2200" i="0" dirty="0">
                <a:effectLst/>
                <a:latin typeface="+mn-lt"/>
              </a:rPr>
              <a:t>consumption-based model, </a:t>
            </a:r>
            <a:r>
              <a:rPr lang="en-US" sz="2200" b="0" i="0" dirty="0">
                <a:effectLst/>
                <a:latin typeface="+mn-lt"/>
              </a:rPr>
              <a:t>which means that end users only pay for the resources that they use.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8538A0F-6BC7-A383-9189-12A09F2CB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440701"/>
            <a:ext cx="11013473" cy="1231106"/>
          </a:xfrm>
        </p:spPr>
        <p:txBody>
          <a:bodyPr/>
          <a:lstStyle/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Better cost prediction.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Prices for individual resources and services are provided.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Billing is based on actual usage.</a:t>
            </a:r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174C8D7-DBE2-6204-2AB1-4A8281137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59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6B422D-E1DF-3E3B-FA53-0EF2C1FC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benefits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330CD4-1019-7FA8-4388-4BD9358BD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920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B498F-DDB1-EBE4-D467-6F85550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Cloud benefits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8A6AD-E734-181A-6B7F-64A307841C94}"/>
              </a:ext>
            </a:extLst>
          </p:cNvPr>
          <p:cNvSpPr>
            <a:spLocks/>
          </p:cNvSpPr>
          <p:nvPr/>
        </p:nvSpPr>
        <p:spPr bwMode="auto">
          <a:xfrm>
            <a:off x="5882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High availability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5B28D-5557-F155-EB50-9E9A14C6FE82}"/>
              </a:ext>
            </a:extLst>
          </p:cNvPr>
          <p:cNvSpPr>
            <a:spLocks/>
          </p:cNvSpPr>
          <p:nvPr/>
        </p:nvSpPr>
        <p:spPr bwMode="auto">
          <a:xfrm>
            <a:off x="61575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512A5-A123-66CC-4E8D-7CA1ACA87113}"/>
              </a:ext>
            </a:extLst>
          </p:cNvPr>
          <p:cNvSpPr>
            <a:spLocks/>
          </p:cNvSpPr>
          <p:nvPr/>
        </p:nvSpPr>
        <p:spPr bwMode="auto">
          <a:xfrm>
            <a:off x="5882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Scalability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5D92D-F83F-11D9-2F67-B487D0864DF1}"/>
              </a:ext>
            </a:extLst>
          </p:cNvPr>
          <p:cNvSpPr>
            <a:spLocks/>
          </p:cNvSpPr>
          <p:nvPr/>
        </p:nvSpPr>
        <p:spPr bwMode="auto">
          <a:xfrm>
            <a:off x="61575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Reliability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2DAE7-EDB5-FD14-3E9A-5E6F293B62E2}"/>
              </a:ext>
            </a:extLst>
          </p:cNvPr>
          <p:cNvSpPr>
            <a:spLocks/>
          </p:cNvSpPr>
          <p:nvPr/>
        </p:nvSpPr>
        <p:spPr bwMode="auto">
          <a:xfrm>
            <a:off x="5882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Predictability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61CD6C-474F-DE2E-783A-387DC3862C0C}"/>
              </a:ext>
            </a:extLst>
          </p:cNvPr>
          <p:cNvSpPr>
            <a:spLocks/>
          </p:cNvSpPr>
          <p:nvPr/>
        </p:nvSpPr>
        <p:spPr bwMode="auto">
          <a:xfrm>
            <a:off x="61575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Security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7482C-9E69-F11A-5BCE-FD09594285FC}"/>
              </a:ext>
            </a:extLst>
          </p:cNvPr>
          <p:cNvSpPr>
            <a:spLocks/>
          </p:cNvSpPr>
          <p:nvPr/>
        </p:nvSpPr>
        <p:spPr bwMode="auto">
          <a:xfrm>
            <a:off x="5882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Governance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AF9A42-D4CA-B46F-47ED-5D2D1B00E0BF}"/>
              </a:ext>
            </a:extLst>
          </p:cNvPr>
          <p:cNvSpPr>
            <a:spLocks/>
          </p:cNvSpPr>
          <p:nvPr/>
        </p:nvSpPr>
        <p:spPr bwMode="auto">
          <a:xfrm>
            <a:off x="61575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Manageability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EB54C8C-087F-350C-F00E-F77725052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D10B70-1057-EC8D-CC10-14C37E3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service types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F68708-AC05-FA79-BBCA-619ACAAAF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6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47E67-FC9D-6086-73F5-21C4DF1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Infrastructure as a service (IaaS)</a:t>
            </a:r>
            <a:endParaRPr lang="en-US" sz="4000" dirty="0"/>
          </a:p>
        </p:txBody>
      </p:sp>
      <p:pic>
        <p:nvPicPr>
          <p:cNvPr id="12" name="Picture Placeholder 11" descr="IaaS is encompassing the following three icons: Servers and storage, Networking firewalls and security, and Datacenter physical plant and building.">
            <a:extLst>
              <a:ext uri="{FF2B5EF4-FFF2-40B4-BE49-F238E27FC236}">
                <a16:creationId xmlns:a16="http://schemas.microsoft.com/office/drawing/2014/main" id="{ED595AC7-03F2-1B01-8E1E-8141CC5EFA0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53974" t="-1632" r="-53974" b="-1632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1A114B-DE36-D6F3-A40B-4EF805204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Build pay-as-you-go IT infrastructure by renting servers, virtual machines, storage, networks, and operating systems from a cloud provider.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36F6C04-52F4-4E70-041F-5F16A9535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1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1570D2F-4BA7-BFBA-8192-459522F4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Platform as a service (PaaS)</a:t>
            </a:r>
            <a:endParaRPr lang="en-US" sz="4000" dirty="0"/>
          </a:p>
        </p:txBody>
      </p:sp>
      <p:pic>
        <p:nvPicPr>
          <p:cNvPr id="12" name="Picture Placeholder 11" descr="PaaS encompassing all of IaaS from the previous slide, and adding Operating Systems and Development tools.">
            <a:extLst>
              <a:ext uri="{FF2B5EF4-FFF2-40B4-BE49-F238E27FC236}">
                <a16:creationId xmlns:a16="http://schemas.microsoft.com/office/drawing/2014/main" id="{805B335A-4315-7215-78F1-9E1574AB762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27206" t="-5233" r="-27206" b="-766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34E86A-F407-85F6-93CF-4B3B425664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Provides an environment for building, testing, and deploying software applications; without focusing on managing underlying infrastructure.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FC92B71-D0DC-15D3-8E06-C6413ADE3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1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36C20-5667-BE3E-B338-92F1906F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 (Headings)"/>
              </a:rPr>
              <a:t>Software as a service (SaaS)</a:t>
            </a:r>
            <a:endParaRPr lang="en-US" dirty="0"/>
          </a:p>
        </p:txBody>
      </p:sp>
      <p:pic>
        <p:nvPicPr>
          <p:cNvPr id="10" name="Picture Placeholder 9" descr="SaaS encompassing all of  the PaaS and IaaS capabilities from the previous slide, and adding the ability to use Hosted applications on any device.">
            <a:extLst>
              <a:ext uri="{FF2B5EF4-FFF2-40B4-BE49-F238E27FC236}">
                <a16:creationId xmlns:a16="http://schemas.microsoft.com/office/drawing/2014/main" id="{F141DE03-5FB2-2EA6-5A8E-31DD5E234E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19767" t="990" r="-19767" b="990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D2D2-BC1A-EFDD-2241-228C0E8C3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Users connect to and use cloud-based apps over the internet: for example, Microsoft Office 365, email, and calendars.</a:t>
            </a:r>
            <a:endParaRPr lang="en-US" sz="2000" dirty="0">
              <a:solidFill>
                <a:schemeClr val="bg1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5F6724-FF77-FF3C-85F2-8D4E144D8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29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9870-EC8E-3692-1C86-3ADEBC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69784-4AB8-B83B-C199-7D7F7ABA4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8" y="1581150"/>
            <a:ext cx="11011601" cy="4691634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Diagram showing the responsibilities of the shared responsibility model.">
            <a:extLst>
              <a:ext uri="{FF2B5EF4-FFF2-40B4-BE49-F238E27FC236}">
                <a16:creationId xmlns:a16="http://schemas.microsoft.com/office/drawing/2014/main" id="{D9F3441A-345C-AB64-6628-3BDCF34D3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619" y="1608138"/>
            <a:ext cx="7859238" cy="463766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B15F30-BA5B-BF5D-B9D4-5C73065FE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587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72F8-16C7-EF9F-5ECC-77FBB3F7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CAC6FB-E013-79FC-D985-9B1B34ED0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IaaS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B2499-DFB3-8FFF-FB11-9E35B9C66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most flexible cloud service.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configure and manage the hardware for your application.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2AA3EC-912F-9BA7-D6D6-65005F3044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PaaS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ABEF6-849B-890B-22BA-9CAC6CBB5A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Focus on application development.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Platform management is handled by the cloud provider.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F6E3E-D8A1-5791-CB35-A2F05AEABB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SaaS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4F8048-3C69-AA89-870A-73614F8272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Pay-as-you-go pricing model.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Users pay for the software they use on a subscription model.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775881-C872-3D11-37E7-C10BBFDAC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81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Learning path outline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A18954-01B3-E09B-D446-C21E0A9CE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273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0F53DD-CAD4-F74B-1E74-DA53C42E5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19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023429-03CD-84FB-ECA3-255619DD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0D0A01-4012-5610-2FC5-53EC2C1114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15553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Cloud computing </a:t>
            </a:r>
            <a:r>
              <a:rPr lang="en-US" sz="2000" dirty="0">
                <a:latin typeface="+mn-lt"/>
              </a:rPr>
              <a:t>is the delivery of computing services over the internet, enabling faster innovation, flexible resources, and economies of scale.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DB9271-8F2A-1A93-7584-0F057DD78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199" y="2311427"/>
            <a:ext cx="11011601" cy="2667365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C05CDA2C-F177-4D7B-F45E-9D52F7BD61D6}"/>
              </a:ext>
            </a:extLst>
          </p:cNvPr>
          <p:cNvGrpSpPr/>
          <p:nvPr/>
        </p:nvGrpSpPr>
        <p:grpSpPr>
          <a:xfrm>
            <a:off x="2169517" y="2527550"/>
            <a:ext cx="7840965" cy="2235118"/>
            <a:chOff x="2169517" y="2527550"/>
            <a:chExt cx="7840965" cy="2235118"/>
          </a:xfrm>
        </p:grpSpPr>
        <p:pic>
          <p:nvPicPr>
            <p:cNvPr id="27" name="Picture 26" descr="Icon representing racks of servers for compute.">
              <a:extLst>
                <a:ext uri="{FF2B5EF4-FFF2-40B4-BE49-F238E27FC236}">
                  <a16:creationId xmlns:a16="http://schemas.microsoft.com/office/drawing/2014/main" id="{E069FACE-BAC3-3E36-041C-13939868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517" y="2529106"/>
              <a:ext cx="1660327" cy="1660327"/>
            </a:xfrm>
            <a:prstGeom prst="rect">
              <a:avLst/>
            </a:prstGeom>
          </p:spPr>
        </p:pic>
        <p:pic>
          <p:nvPicPr>
            <p:cNvPr id="25" name="Picture 24" descr="Bar graphic representing data being stored on cloud servers">
              <a:extLst>
                <a:ext uri="{FF2B5EF4-FFF2-40B4-BE49-F238E27FC236}">
                  <a16:creationId xmlns:a16="http://schemas.microsoft.com/office/drawing/2014/main" id="{2DFC2BF6-4973-7A1B-D107-B974D1A2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154" y="2527550"/>
              <a:ext cx="1660328" cy="1663438"/>
            </a:xfrm>
            <a:prstGeom prst="rect">
              <a:avLst/>
            </a:prstGeom>
          </p:spPr>
        </p:pic>
        <p:pic>
          <p:nvPicPr>
            <p:cNvPr id="23" name="Picture 22" descr="Picture of two arrows showing data flowing on a network.">
              <a:extLst>
                <a:ext uri="{FF2B5EF4-FFF2-40B4-BE49-F238E27FC236}">
                  <a16:creationId xmlns:a16="http://schemas.microsoft.com/office/drawing/2014/main" id="{C919746F-3EAC-7C93-CBE3-FB1C19BF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814" y="2529106"/>
              <a:ext cx="1660327" cy="16603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9023A9-C852-CAA3-481D-C042C3EFA24A}"/>
                </a:ext>
              </a:extLst>
            </p:cNvPr>
            <p:cNvSpPr txBox="1"/>
            <p:nvPr/>
          </p:nvSpPr>
          <p:spPr>
            <a:xfrm>
              <a:off x="2372521" y="4430269"/>
              <a:ext cx="125431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2442B-35DC-B065-3CF5-0BF4B61C7C2D}"/>
                </a:ext>
              </a:extLst>
            </p:cNvPr>
            <p:cNvSpPr txBox="1"/>
            <p:nvPr/>
          </p:nvSpPr>
          <p:spPr>
            <a:xfrm>
              <a:off x="8659117" y="4430269"/>
              <a:ext cx="104240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25832A-B99A-AB1B-4EEF-CD70EFF6D57B}"/>
                </a:ext>
              </a:extLst>
            </p:cNvPr>
            <p:cNvSpPr txBox="1"/>
            <p:nvPr/>
          </p:nvSpPr>
          <p:spPr>
            <a:xfrm>
              <a:off x="5348337" y="4430269"/>
              <a:ext cx="158928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Networking</a:t>
              </a:r>
            </a:p>
          </p:txBody>
        </p:sp>
      </p:grp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A0617CE6-053F-B9F4-70C0-05558F94C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29280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267A33-2D63-6B8D-43CE-675505D5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800F71-B561-BA25-3E83-782026B54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create a cloud environment in their datacenter.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are responsible for operating the services they provide.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Does not provide access to users outside of the organization.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68B9A-AC51-7099-4DDB-EB312B5F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64348E1-2F3C-58EE-FE0B-D4A5F910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33" t="-3425" r="-116533" b="-3425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C1801CF-12FF-FEA1-F445-15EC2971B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88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591182-DBA0-D27C-33B1-169E4956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60A702-2E1B-F2B0-91FE-ED9BE5B51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89300" cy="2769989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Owned by cloud services or hosting provider.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Provides resources and services to multiple </a:t>
            </a:r>
            <a:r>
              <a:rPr lang="en-US" sz="2000">
                <a:latin typeface="+mn-lt"/>
              </a:rPr>
              <a:t>organizations and </a:t>
            </a:r>
            <a:r>
              <a:rPr lang="en-US" sz="2000" dirty="0">
                <a:latin typeface="+mn-lt"/>
              </a:rPr>
              <a:t>users.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Accessed via secure network connection (typically </a:t>
            </a:r>
            <a:r>
              <a:rPr lang="en-US" sz="2000">
                <a:latin typeface="+mn-lt"/>
              </a:rPr>
              <a:t>over the internet</a:t>
            </a:r>
            <a:r>
              <a:rPr lang="en-US" sz="2000" dirty="0">
                <a:latin typeface="+mn-lt"/>
              </a:rPr>
              <a:t>).</a:t>
            </a:r>
          </a:p>
        </p:txBody>
      </p:sp>
      <p:pic>
        <p:nvPicPr>
          <p:cNvPr id="12" name="Picture Placeholder 11" descr="Multiple hands hold data up to servers in the clouds.">
            <a:extLst>
              <a:ext uri="{FF2B5EF4-FFF2-40B4-BE49-F238E27FC236}">
                <a16:creationId xmlns:a16="http://schemas.microsoft.com/office/drawing/2014/main" id="{292D9EE7-2B7D-0F7F-E5EB-9499F60B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35" t="-20303" r="-19535" b="-2030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165264-67FC-15D6-E203-409E758B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B7452-CCD5-7000-9ED8-2B97B75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3030"/>
                </a:solidFill>
                <a:latin typeface="Segoe UI Semibold (Headings)"/>
              </a:rPr>
              <a:t>Hybrid cloud</a:t>
            </a:r>
            <a:endParaRPr lang="en-US" dirty="0"/>
          </a:p>
        </p:txBody>
      </p:sp>
      <p:pic>
        <p:nvPicPr>
          <p:cNvPr id="12" name="Picture Placeholder 11" descr="The public cloud image and private cloud image are connected with a plus sign, demonstrating that a hybrid cloud is a combination of the two.">
            <a:extLst>
              <a:ext uri="{FF2B5EF4-FFF2-40B4-BE49-F238E27FC236}">
                <a16:creationId xmlns:a16="http://schemas.microsoft.com/office/drawing/2014/main" id="{82CE542A-F0AF-D7B4-7A47-48DD4BF3E7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71" t="-211" r="-44171" b="-211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639F9-40A9-E90F-85D5-7F33E4F00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Combines </a:t>
            </a:r>
            <a:r>
              <a:rPr lang="en-US" sz="2000" b="1" dirty="0"/>
              <a:t>public</a:t>
            </a:r>
            <a:r>
              <a:rPr lang="en-US" sz="2000" dirty="0"/>
              <a:t> and </a:t>
            </a:r>
            <a:r>
              <a:rPr lang="en-US" sz="2000" b="1" dirty="0"/>
              <a:t>private</a:t>
            </a:r>
            <a:r>
              <a:rPr lang="en-US" sz="2000" dirty="0"/>
              <a:t> clouds to allow applications to run in the most appropriate location.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151EBE-CF2E-7408-EF64-0F0E18DCF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21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F7C73B-0D02-9A68-2D94-3B91B086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model comparison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C0CA6-2017-FF66-4253-744B870F95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Public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C8FF0-A4BF-6895-4BF1-2164A2D1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No capital expenditures to scale up.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Applications can be quickly provisioned and deprovisioned.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pay only for what they use.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8AD65-C9AC-E253-00F5-422B742E97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Private cloud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4F6AB0-04DD-F798-F436-C854717C36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20287" cy="2523768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Hardware must be purchased for start-up and maintenance.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have complete control over resources and security.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are responsible for hardware maintenance and updates.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2A8320-A7E3-06D2-F9AD-C31822CCC7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Hybrid cloud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FD21B-DD00-B181-8984-4B9AFF9E0A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Provides the most flexibility.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determine where to run their applications.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control security, compliance, or legal requirements.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94D38FD-87B8-5033-19F3-55C1F5D6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81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24E909-BB9C-73C6-6C1A-2095E50C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CapEx</a:t>
            </a:r>
            <a:r>
              <a:rPr lang="en-US" dirty="0"/>
              <a:t> vs.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53F720-CF0F-546E-BBC8-8BA717CC9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sz="2200" dirty="0"/>
              <a:t>Capital expenditure (</a:t>
            </a:r>
            <a:r>
              <a:rPr lang="en-US" sz="2200" dirty="0" err="1"/>
              <a:t>CapEx</a:t>
            </a:r>
            <a:r>
              <a:rPr lang="en-US" sz="220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95DF6-683E-AAAA-1723-9BFE3512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4987096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upfront spending of money on physical infrastructure.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Costs from </a:t>
            </a:r>
            <a:r>
              <a:rPr lang="en-US" sz="1800" dirty="0" err="1"/>
              <a:t>CapEx</a:t>
            </a:r>
            <a:r>
              <a:rPr lang="en-US" sz="1800" dirty="0"/>
              <a:t> have a value that reduces over time.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A4416E-02E9-1C52-3091-510548D048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sz="2200" dirty="0"/>
              <a:t>Operational expenditure (</a:t>
            </a:r>
            <a:r>
              <a:rPr lang="en-US" sz="2200" dirty="0" err="1"/>
              <a:t>OpEx</a:t>
            </a:r>
            <a:r>
              <a:rPr lang="en-US" sz="2200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624673-7BFE-0FCC-9002-3B4B5DFD1C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Spend on products and services as needed, </a:t>
            </a:r>
            <a:br>
              <a:rPr lang="en-US" sz="1800" dirty="0"/>
            </a:br>
            <a:r>
              <a:rPr lang="en-US" sz="1800" dirty="0"/>
              <a:t>pay-as-you-go.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Get billed immediately.</a:t>
            </a:r>
          </a:p>
        </p:txBody>
      </p:sp>
      <p:pic>
        <p:nvPicPr>
          <p:cNvPr id="11" name="Picture 10" descr="Two sided graphic to show a larger dollar bill on the left, and several smaller dollar bills on the right.  This represents that CapEx (left) usually results in large bulk expenses; while OpEx (right) results in savings and many smaller expenses.">
            <a:extLst>
              <a:ext uri="{FF2B5EF4-FFF2-40B4-BE49-F238E27FC236}">
                <a16:creationId xmlns:a16="http://schemas.microsoft.com/office/drawing/2014/main" id="{0EA2DEDF-0035-4D5D-A0AD-40E5D03FD25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1703" t="-11962" r="-11703" b="-11962"/>
          <a:stretch/>
        </p:blipFill>
        <p:spPr>
          <a:xfrm>
            <a:off x="586389" y="3624263"/>
            <a:ext cx="11013473" cy="228600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27164DF-E727-B206-DAC6-E02B2F394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476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1987</Words>
  <Application>Microsoft Office PowerPoint</Application>
  <PresentationFormat>Widescreen</PresentationFormat>
  <Paragraphs>219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Segoe UI Semibold</vt:lpstr>
      <vt:lpstr>Segoe UI Semibold (Headings)</vt:lpstr>
      <vt:lpstr>Wingdings</vt:lpstr>
      <vt:lpstr>1_LIGHT MODE</vt:lpstr>
      <vt:lpstr>AZ-900T00 Learning path 01:  Cloud concepts</vt:lpstr>
      <vt:lpstr>Learning path outline</vt:lpstr>
      <vt:lpstr>Cloud computing</vt:lpstr>
      <vt:lpstr>What is cloud computing?</vt:lpstr>
      <vt:lpstr>Private cloud</vt:lpstr>
      <vt:lpstr>Public cloud</vt:lpstr>
      <vt:lpstr>Hybrid cloud</vt:lpstr>
      <vt:lpstr>Cloud model comparison</vt:lpstr>
      <vt:lpstr>Compare CapEx vs. OpEx</vt:lpstr>
      <vt:lpstr>Consumption-based model</vt:lpstr>
      <vt:lpstr>Cloud benefits</vt:lpstr>
      <vt:lpstr>Cloud benefits </vt:lpstr>
      <vt:lpstr>Cloud service types</vt:lpstr>
      <vt:lpstr>Infrastructure as a service (IaaS)</vt:lpstr>
      <vt:lpstr>Platform as a service (PaaS)</vt:lpstr>
      <vt:lpstr>Software as a service (SaaS)</vt:lpstr>
      <vt:lpstr>Shared responsibility model</vt:lpstr>
      <vt:lpstr>Cloud service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Patrick Schmidt</cp:lastModifiedBy>
  <cp:revision>2</cp:revision>
  <dcterms:created xsi:type="dcterms:W3CDTF">2023-10-03T15:02:57Z</dcterms:created>
  <dcterms:modified xsi:type="dcterms:W3CDTF">2025-09-15T07:45:32Z</dcterms:modified>
</cp:coreProperties>
</file>